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308" r:id="rId3"/>
    <p:sldId id="295" r:id="rId4"/>
    <p:sldId id="311" r:id="rId5"/>
    <p:sldId id="290" r:id="rId6"/>
    <p:sldId id="310" r:id="rId7"/>
    <p:sldId id="303" r:id="rId8"/>
    <p:sldId id="317" r:id="rId9"/>
    <p:sldId id="314" r:id="rId10"/>
    <p:sldId id="315" r:id="rId11"/>
    <p:sldId id="313" r:id="rId12"/>
    <p:sldId id="291" r:id="rId13"/>
    <p:sldId id="312" r:id="rId14"/>
    <p:sldId id="30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61075" autoAdjust="0"/>
  </p:normalViewPr>
  <p:slideViewPr>
    <p:cSldViewPr snapToGrid="0" snapToObjects="1">
      <p:cViewPr varScale="1">
        <p:scale>
          <a:sx n="82" d="100"/>
          <a:sy n="82" d="100"/>
        </p:scale>
        <p:origin x="161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EF2AD68-87F2-5DCF-C2E4-EB390E3484D3}"/>
              </a:ext>
            </a:extLst>
          </p:cNvPr>
          <p:cNvSpPr txBox="1"/>
          <p:nvPr/>
        </p:nvSpPr>
        <p:spPr>
          <a:xfrm>
            <a:off x="3001992" y="3777610"/>
            <a:ext cx="3140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Weekly </a:t>
            </a:r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S1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7DAF0-1F0E-184A-590C-A922D9893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0E0B63-E8FF-69CF-899F-9DD4D9AB1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1012B9BD-2ACB-EFA9-22BA-57AF7E5CD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E899BF10-4F89-AEE4-A453-3D4F8BE81DAF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B9FAB75-50F3-EF14-2499-7EA78FB678D6}"/>
              </a:ext>
            </a:extLst>
          </p:cNvPr>
          <p:cNvSpPr txBox="1">
            <a:spLocks/>
          </p:cNvSpPr>
          <p:nvPr/>
        </p:nvSpPr>
        <p:spPr>
          <a:xfrm>
            <a:off x="206734" y="694363"/>
            <a:ext cx="2867207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 err="1">
                <a:solidFill>
                  <a:schemeClr val="accent3"/>
                </a:solidFill>
              </a:rPr>
              <a:t>Operaciones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6AF21F9-5F91-98FB-8EA5-995E00FC8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3034"/>
            <a:ext cx="9144000" cy="385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75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323B2F7B-4EF3-25CE-2737-B70C4BF88825}"/>
              </a:ext>
            </a:extLst>
          </p:cNvPr>
          <p:cNvSpPr/>
          <p:nvPr/>
        </p:nvSpPr>
        <p:spPr>
          <a:xfrm rot="5400000">
            <a:off x="1207316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3DF646-83C7-B077-FEBB-D3760C656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 err="1">
                <a:solidFill>
                  <a:schemeClr val="accent3"/>
                </a:solidFill>
              </a:rPr>
              <a:t>Usuario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13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95022-04ED-BF8C-9112-93CCAF62D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25E3E9DE-A950-4754-4AD0-1D34FDDA3634}"/>
              </a:ext>
            </a:extLst>
          </p:cNvPr>
          <p:cNvSpPr/>
          <p:nvPr/>
        </p:nvSpPr>
        <p:spPr>
          <a:xfrm>
            <a:off x="0" y="2160517"/>
            <a:ext cx="9144000" cy="346390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77F9C-5B85-EFF8-650F-27C041206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71700"/>
            <a:ext cx="8229600" cy="3452723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23E4ABB4-B5E8-06E4-F6E5-93CBA8EFD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AD223A8-5F7F-91AA-B117-26E06C3BC66D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35DDE68-5B1E-03E8-FC1C-B8522F618F9C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 err="1">
                <a:solidFill>
                  <a:schemeClr val="accent3"/>
                </a:solidFill>
              </a:rPr>
              <a:t>Usuario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002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1D0695-FDB3-A8DA-45FB-4C0A4128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D9019FC3-644D-9584-6A84-A81B5B76238A}"/>
              </a:ext>
            </a:extLst>
          </p:cNvPr>
          <p:cNvSpPr/>
          <p:nvPr/>
        </p:nvSpPr>
        <p:spPr>
          <a:xfrm>
            <a:off x="189780" y="1656271"/>
            <a:ext cx="3545457" cy="35454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62A8D72-F7CC-393D-7CFC-3777D71F1D80}"/>
              </a:ext>
            </a:extLst>
          </p:cNvPr>
          <p:cNvSpPr/>
          <p:nvPr/>
        </p:nvSpPr>
        <p:spPr>
          <a:xfrm>
            <a:off x="0" y="0"/>
            <a:ext cx="9144000" cy="8634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m 11" descr="Logotipo&#10;&#10;O conteúdo gerado por IA pode estar incorreto.">
            <a:extLst>
              <a:ext uri="{FF2B5EF4-FFF2-40B4-BE49-F238E27FC236}">
                <a16:creationId xmlns:a16="http://schemas.microsoft.com/office/drawing/2014/main" id="{5F0071D0-C97A-8FA6-F706-862EA9A9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8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Gràcies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4" y="1275758"/>
            <a:ext cx="2818706" cy="302955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>
              <a:lnSpc>
                <a:spcPct val="120000"/>
              </a:lnSpc>
            </a:pPr>
            <a:r>
              <a:rPr lang="es-ES" sz="2400" b="1" dirty="0" err="1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KPIs</a:t>
            </a:r>
            <a:endParaRPr lang="es-ES" sz="2400" b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>
              <a:lnSpc>
                <a:spcPct val="120000"/>
              </a:lnSpc>
            </a:pPr>
            <a:r>
              <a:rPr lang="es-ES" sz="2400" b="1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Operaciones</a:t>
            </a:r>
          </a:p>
          <a:p>
            <a:pPr>
              <a:lnSpc>
                <a:spcPct val="120000"/>
              </a:lnSpc>
            </a:pPr>
            <a:r>
              <a:rPr lang="es-ES" sz="2400" b="1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Marketing</a:t>
            </a:r>
          </a:p>
          <a:p>
            <a:pPr>
              <a:lnSpc>
                <a:spcPct val="120000"/>
              </a:lnSpc>
            </a:pPr>
            <a:r>
              <a:rPr lang="es-ES" sz="2400" b="1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Usuario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23EDADC-21CF-74D0-CEC2-51F08D34F379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>
                <a:solidFill>
                  <a:schemeClr val="accent3"/>
                </a:solidFill>
              </a:rPr>
              <a:t>Índice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  <p:sp>
        <p:nvSpPr>
          <p:cNvPr id="6" name="Retângulo: Cantos Superiores Arredondados 1">
            <a:extLst>
              <a:ext uri="{FF2B5EF4-FFF2-40B4-BE49-F238E27FC236}">
                <a16:creationId xmlns:a16="http://schemas.microsoft.com/office/drawing/2014/main" id="{C75AE295-85E4-1EEA-4E1A-DF60FB54C295}"/>
              </a:ext>
            </a:extLst>
          </p:cNvPr>
          <p:cNvSpPr/>
          <p:nvPr/>
        </p:nvSpPr>
        <p:spPr>
          <a:xfrm rot="5400000">
            <a:off x="1207315" y="-551911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01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C0518-2773-9042-4021-F88422AB8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C75AE295-85E4-1EEA-4E1A-DF60FB54C295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337391" y="1627842"/>
            <a:ext cx="3595980" cy="3829529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5A6D966-A1E5-2207-1576-8AD24751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2519464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KPIs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F2EBE44-97F2-20DF-2CF9-86CDCB33889A}"/>
              </a:ext>
            </a:extLst>
          </p:cNvPr>
          <p:cNvSpPr txBox="1">
            <a:spLocks/>
          </p:cNvSpPr>
          <p:nvPr/>
        </p:nvSpPr>
        <p:spPr>
          <a:xfrm>
            <a:off x="496932" y="1987354"/>
            <a:ext cx="3276898" cy="3110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125"/>
              </a:spcAft>
            </a:pPr>
            <a:r>
              <a:rPr lang="en-US" sz="22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Ocupación</a:t>
            </a:r>
            <a:r>
              <a:rPr lang="en-US" sz="22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media</a:t>
            </a:r>
          </a:p>
          <a:p>
            <a:pPr algn="just">
              <a:spcAft>
                <a:spcPts val="1125"/>
              </a:spcAft>
            </a:pP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Madrid, Barcelona y </a:t>
            </a:r>
            <a:r>
              <a:rPr lang="en-US" sz="22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Málaga</a:t>
            </a: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ciudades</a:t>
            </a: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la </a:t>
            </a:r>
            <a:r>
              <a:rPr lang="en-US" sz="22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ocupación</a:t>
            </a: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encima</a:t>
            </a: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media</a:t>
            </a:r>
          </a:p>
          <a:p>
            <a:pPr algn="just">
              <a:spcAft>
                <a:spcPts val="1125"/>
              </a:spcAft>
            </a:pPr>
            <a:r>
              <a:rPr lang="en-US" sz="22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Satisfacción</a:t>
            </a:r>
            <a:r>
              <a:rPr lang="en-US" sz="22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alta</a:t>
            </a:r>
            <a:endParaRPr lang="en-US" sz="22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1125"/>
              </a:spcAft>
            </a:pPr>
            <a:endParaRPr lang="en-US" sz="20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2ADA001-2EC3-DC44-C1DE-69DC78C8B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96271" y="1627843"/>
            <a:ext cx="4836393" cy="382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0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913451" y="1385277"/>
            <a:ext cx="7317097" cy="8469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125"/>
              </a:spcAft>
            </a:pP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FDE1D-32F4-9F7D-D4AB-C24A179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CFBE86-E6E6-2DCF-3602-EE6B087D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2" y="2648638"/>
            <a:ext cx="7798943" cy="2406442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Excepteur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occaecat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cupidatat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proident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sunt in culpa qui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officia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deserunt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mollit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."</a:t>
            </a: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D131AF6-584F-DE72-2C2F-96883717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BFB707D-F9A4-938D-692D-A39B490BA87E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5F96F5B-21F0-25FD-0EE9-22C65C0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2519464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63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id="{2D96903B-F3AA-815C-24AE-88CD48D91BF2}"/>
              </a:ext>
            </a:extLst>
          </p:cNvPr>
          <p:cNvSpPr/>
          <p:nvPr/>
        </p:nvSpPr>
        <p:spPr>
          <a:xfrm rot="16200000">
            <a:off x="6549057" y="1449126"/>
            <a:ext cx="1230140" cy="395974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0F4DE6-ABA7-04A1-8142-F519CD33AA99}"/>
              </a:ext>
            </a:extLst>
          </p:cNvPr>
          <p:cNvSpPr txBox="1"/>
          <p:nvPr/>
        </p:nvSpPr>
        <p:spPr>
          <a:xfrm>
            <a:off x="5769520" y="3075056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0" dirty="0">
                <a:solidFill>
                  <a:schemeClr val="accent3"/>
                </a:solidFill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10939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>
                <a:solidFill>
                  <a:schemeClr val="accent3"/>
                </a:solidFill>
              </a:rPr>
              <a:t>Marketing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1DE6B3B-8431-7A32-4A73-F464CC62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6795"/>
            <a:ext cx="6502400" cy="4599323"/>
          </a:xfrm>
          <a:prstGeom prst="rect">
            <a:avLst/>
          </a:prstGeom>
        </p:spPr>
      </p:pic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6502400" y="1305902"/>
            <a:ext cx="2499293" cy="4599323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F3E94-8C45-B160-B009-F41D8F30C6E8}"/>
              </a:ext>
            </a:extLst>
          </p:cNvPr>
          <p:cNvSpPr txBox="1"/>
          <p:nvPr/>
        </p:nvSpPr>
        <p:spPr>
          <a:xfrm>
            <a:off x="6618577" y="1651724"/>
            <a:ext cx="2266937" cy="374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Precios de apartamentos y habitaciones de hotel parecidos, excepción Girona</a:t>
            </a:r>
          </a:p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habitaciones privadas y compartidas tiene precios por debajo</a:t>
            </a:r>
          </a:p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Balears tiene los apartamentos más caros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endParaRPr lang="es-ES" sz="18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584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A748F3-A6CE-264B-2418-888A914E9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DC0EF8-EF93-BD89-B109-BF978848A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4AD4C2B3-CE85-1FC1-BE12-2E439E9A9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7674B42A-9A2C-B16A-5EDA-20F204AB1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id="{CD59244B-8408-05FC-6A4B-DE2E302B906D}"/>
              </a:ext>
            </a:extLst>
          </p:cNvPr>
          <p:cNvSpPr/>
          <p:nvPr/>
        </p:nvSpPr>
        <p:spPr>
          <a:xfrm rot="16200000">
            <a:off x="6549057" y="1449126"/>
            <a:ext cx="1230140" cy="395974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BCBE460-A1D0-6966-51E2-AEC36324702C}"/>
              </a:ext>
            </a:extLst>
          </p:cNvPr>
          <p:cNvSpPr txBox="1"/>
          <p:nvPr/>
        </p:nvSpPr>
        <p:spPr>
          <a:xfrm>
            <a:off x="5411756" y="3075056"/>
            <a:ext cx="3848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0" dirty="0" err="1">
                <a:solidFill>
                  <a:schemeClr val="accent3"/>
                </a:solidFill>
              </a:rPr>
              <a:t>Operaciones</a:t>
            </a:r>
            <a:endParaRPr lang="en-US" sz="4000" b="1" spc="300" dirty="0">
              <a:solidFill>
                <a:schemeClr val="accent3"/>
              </a:solidFill>
            </a:endParaRPr>
          </a:p>
        </p:txBody>
      </p:sp>
      <p:pic>
        <p:nvPicPr>
          <p:cNvPr id="3" name="Imagem 2" descr="Padrão do plano de fundo">
            <a:extLst>
              <a:ext uri="{FF2B5EF4-FFF2-40B4-BE49-F238E27FC236}">
                <a16:creationId xmlns:a16="http://schemas.microsoft.com/office/drawing/2014/main" id="{6EC390BB-A952-16E9-FD05-471496E684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26" r="9987"/>
          <a:stretch/>
        </p:blipFill>
        <p:spPr>
          <a:xfrm>
            <a:off x="0" y="-1"/>
            <a:ext cx="3554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4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149D-0A7C-4321-D1F9-CF881B875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F4221D-94EA-F43E-2732-C2CDDBF75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F8BBB375-8217-F579-2190-6B0737121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E6B0BC2B-1C27-5A9D-8CFE-655463EC09E0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77E18C1-3871-1815-ECDA-53FD5B8C9EFB}"/>
              </a:ext>
            </a:extLst>
          </p:cNvPr>
          <p:cNvSpPr txBox="1">
            <a:spLocks/>
          </p:cNvSpPr>
          <p:nvPr/>
        </p:nvSpPr>
        <p:spPr>
          <a:xfrm>
            <a:off x="206734" y="694363"/>
            <a:ext cx="2867207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 err="1">
                <a:solidFill>
                  <a:schemeClr val="accent3"/>
                </a:solidFill>
              </a:rPr>
              <a:t>Operaciones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sp>
        <p:nvSpPr>
          <p:cNvPr id="6" name="CuadroTexto 12">
            <a:extLst>
              <a:ext uri="{FF2B5EF4-FFF2-40B4-BE49-F238E27FC236}">
                <a16:creationId xmlns:a16="http://schemas.microsoft.com/office/drawing/2014/main" id="{014D6164-3D92-98D1-ECF5-D1F8E7AACF81}"/>
              </a:ext>
            </a:extLst>
          </p:cNvPr>
          <p:cNvSpPr txBox="1"/>
          <p:nvPr/>
        </p:nvSpPr>
        <p:spPr>
          <a:xfrm>
            <a:off x="6618577" y="1651724"/>
            <a:ext cx="2266937" cy="787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18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</a:t>
            </a:r>
            <a:r>
              <a:rPr lang="es-ES" sz="18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ipsum</a:t>
            </a:r>
            <a:endParaRPr lang="es-ES" sz="18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endParaRPr lang="es-ES" sz="18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CEAB0D2-91DA-9408-E4DA-330117EAF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553926"/>
            <a:ext cx="9144000" cy="3543414"/>
          </a:xfrm>
          <a:prstGeom prst="rect">
            <a:avLst/>
          </a:prstGeom>
        </p:spPr>
      </p:pic>
      <p:sp>
        <p:nvSpPr>
          <p:cNvPr id="16" name="CuadroTexto 12">
            <a:extLst>
              <a:ext uri="{FF2B5EF4-FFF2-40B4-BE49-F238E27FC236}">
                <a16:creationId xmlns:a16="http://schemas.microsoft.com/office/drawing/2014/main" id="{19D8BAD6-E80B-8B79-9779-5F6BCFDE92C2}"/>
              </a:ext>
            </a:extLst>
          </p:cNvPr>
          <p:cNvSpPr txBox="1"/>
          <p:nvPr/>
        </p:nvSpPr>
        <p:spPr>
          <a:xfrm>
            <a:off x="1001864" y="5207199"/>
            <a:ext cx="72713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125"/>
              </a:spcAft>
            </a:pP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 el gráfico vemos la disponibilidad </a:t>
            </a:r>
            <a:r>
              <a:rPr lang="es-E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por cada ciudad. Comparando con la </a:t>
            </a:r>
            <a:r>
              <a:rPr lang="es-E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global, vemos que ciudades como Barcelona, Madrid y M</a:t>
            </a:r>
            <a:r>
              <a:rPr lang="es-E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álaga están por debajo, significa que tienen </a:t>
            </a:r>
            <a:r>
              <a:rPr lang="es-ES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 ocupación. </a:t>
            </a:r>
            <a:endParaRPr lang="es-ES" sz="1600" b="1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12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2628</TotalTime>
  <Words>321</Words>
  <Application>Microsoft Office PowerPoint</Application>
  <PresentationFormat>Apresentação na tela (4:3)</PresentationFormat>
  <Paragraphs>49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Aptos</vt:lpstr>
      <vt:lpstr>Arial</vt:lpstr>
      <vt:lpstr>Avenir Next LT Pro Light</vt:lpstr>
      <vt:lpstr>Calibri Light</vt:lpstr>
      <vt:lpstr>Constantia</vt:lpstr>
      <vt:lpstr>Segoe UI</vt:lpstr>
      <vt:lpstr>Office Theme</vt:lpstr>
      <vt:lpstr>Apresentação do PowerPoint</vt:lpstr>
      <vt:lpstr>Apresentação do PowerPoint</vt:lpstr>
      <vt:lpstr>KPIs</vt:lpstr>
      <vt:lpstr>Apresentação do PowerPoint</vt:lpstr>
      <vt:lpstr>Títol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Gabriel Castro</dc:creator>
  <cp:keywords/>
  <dc:description>generated using python-pptx</dc:description>
  <cp:lastModifiedBy>Gabriel Castro</cp:lastModifiedBy>
  <cp:revision>52</cp:revision>
  <dcterms:created xsi:type="dcterms:W3CDTF">2013-01-27T09:14:16Z</dcterms:created>
  <dcterms:modified xsi:type="dcterms:W3CDTF">2025-05-19T09:29:20Z</dcterms:modified>
  <cp:category/>
</cp:coreProperties>
</file>